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SDF assessment — Estimate whether you are likely to be designated a Significant Data Fiduciary before the Government tells you. Steps: 1. Walk the designation factors: volume and sensitivity of data, risk to Data Principals, and the other § 10 factors. 2. Read your indicator band — low, medium or high. 3. If medium or high, open the DPIA and SDF audit modules next; those duties arrive with designation.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operations board — See everything you are managing right now — overdue first, then the four work lanes. Steps: 1. Open Run → Operations board from the rail. 2. Read the pulse strip: overdue, due soon and open items across every register. 3. Work the inbox top-down — it is one prioritised list across all statutory clocks. 4. Use the lanes — requests, incidents, records, cadence — to jump into any register.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Rights request register — Answer every access, correction, erasure and nomination request inside the 90-day window — with proof. Steps: 1. Log each request as it arrives — channel, identity verification, what is asked. The 90-day clock starts itself. Arriving with a spreadsheet? Import it as CSV. 2. Share your public intake link (or embed it on your site) — portal submitters get an acknowledgement and a tracking link to check their own status. 3. Work the queue: the register sorts by deadline, and overdue rows go red on the dashboard. 4. Close each request with an outcome note — the requester sees it on their tracking page, and the register keeps it as your Rule 14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Breach incident register — Meet the 72-hour Board reporting duty with a drilled, documented response. Steps: 1. Log the incident the moment you become aware — the 72-hour Board clock starts from awareness, and the register starts it for you. 2. Record who was notified: affected Data Principals without delay, the Board intimation, containment steps. 3. Generate the Rule 7 Board report as a Word document straight from the incident. 4. Close with root cause and remediation — closed incidents stay as your evidence trail.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Retention &amp; erasure register — Erase personal data when its purpose is served — on a visible clock, dataset by dataset. Steps: 1. List each dataset with its retention basis and erase-by date. 2. Watch the register: items nearing their date surface on the dashboard before they become findings. 3. Mark datasets erased when done — date-stamped, so you can prove deletion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Processor register — Evidence a valid contract and periodic oversight for every vendor that touches personal data. Steps: 1. Add every processor — hosting, payments, email, support — with purpose and location. 2. Record the data-processing agreement status and attach the signed DPA. 3. Set the next review date; the calendar nags you when oversight falls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Cross-border transfer register — Map every transfer of personal data outside India and catch restricted destinations. Steps: 1. Record each transfer route: destination country, recipient, data categories, purpose. 2. Note the safeguards on each route — contractual clauses, encryption, hosting terms. 3. Watch the restricted flag: destinations the Government restricts are marked on the register.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Grievance register — Resolve every complaint inside your published window, before it escalates to the Board. Steps: 1. Log each grievance with its channel and subject — the redressal clock starts on receipt. 2. Track progress; overdue grievances surface on the dashboard. 3. Record the resolution — after your process, a Data Principal may escalate to the Board, and your register is the story you tell.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Notices &amp; policies — Keep every notice versioned, multilingual and reviewed — and know which version was live when. Steps: 1. Add each notice and policy with its version, languages and effective date. 2. Attach the actual document to every version. 3. Set review dates — the calendar surfaces them; retire versions rather than deleting, so the ledger can point at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Compliance calendar — Keep the recurring duties — audits, DPIAs, training, reviews — running on cadence. Steps: 1. Add each recurring obligation with its due date and cadence. 2. Export to your own calendar (ICS) so deadlines live where you already look. 3. Mark items done — completed cycles are evidence that the programme runs, not just exists.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free applicability check — Learn whether the DPDP Act applies to you, the role you hold, and what to do first — no account needed. Steps: 1. Open the assessment — no sign-in is asked for. 2. Answer the 28 questions about your sector, data and users; every question saves as you go, so you can leave and resume. 3. Read your result: whether the Act applies, your likely role, the Significant Data Fiduciary indicator, and a sequenced roadmap. 4. Sign in when you want to keep it — the roadmap attaches to your new workspace and is filed in your Document locker as a Word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Governance &amp; roles — Appoint and publish the accountable people — and prove the structure exists. Steps: 1. Record your DPO (or data-protection contact), grievance officer and auditor. 2. Mark each as published where the Act requires contact details to be reachable. 3. Keep appointment dates — auditors ask who was accountable, since when.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proof shelf — Pull evidence from live work — the dossier, the board brief, every generated document and the change history, each with its readiness. Steps: 1. Open Prove → Proof shelf from the rail. 2. Check each tile: what it is, whether it is ready, and when it was last generated. 3. Download what the moment needs: the vendor questionnaire pack for a customer, the compliance pack for auditors, the board brief for the boardroom. 4. Come here any time — proof does not wait for the programme to be finished.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Evidence ledger &amp; complaint response — Answer a Board complaint with records: every duty honoured toward one person, timestamped, cited and hash-chained — exported as one Word pack. Steps: 1. Open Prove → Evidence ledger. Everything the registers handle is already here — each entry with its citation, source, operator and hash. 2. Look a person up with their exact email or phone (identities are stored only as salted hashes — the identifier arrives with the complaint anyway). 3. Generate the complaint response pack: duty-by-duty summary with the clock arithmetic, the full timeline, and honest "no record found" gaps. 4. Record evidence manually for acts outside the registers — paper consent, a phone-handled request — or append a correction; nothing is ever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Protection Impact Assessment — Produce the structured DPIA artefact for a high-risk processing activity. Steps: 1. Describe the processing activity and its necessity. 2. Weigh the risks to Data Principals and record the mitigations. 3. Record the residual risk you accept and set the review date — the DPIA is a living document.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SDF audit readiness — Assemble the evidence trail before the annual independent audit, not during it. Steps: 1. Walk the audit-scope questions to see what the auditor will ask for. 2. Gather the evidence each answer points at — registers, policies, reports already in your workspace. 3. Track findings to closure and keep the trail current between audits.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Gap analysis — One ranked remediation plan across every module you have completed. Steps: 1. Complete at least one assessment module first — the analysis reads their answers. 2. Review every open gap, ranked by severity and penalty exposure. 3. Assign each gap an owner and a target date with "Work this" — open remediation shows on the Run board until it is closed with a note of what changed.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Document locker — Re-download the exact version of anything you generated — years later, in front of an auditor. Steps: 1. Open the locker from the briefcase icon in the header — it works from every page. 2. Find your documents grouped by kind, every version kept: templates, board decks, assessment roadmaps. 3. Download any version again; nothing is ever regenerated or silently changed.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 library — Turn a blank-page problem into a review problem: fourteen DPDPA-shaped documents, generated with your details. Steps: 1. Pick a template — notices, DPAs, breach playbooks, each cited to the clauses it serves. 2. Fill the placeholders; your organisation profile prefills the common ones after the first time. 3. Generate the Word document — it lands in your Document locker, versioned.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briefing deck — Walk into the boardroom with a persuasive, evidence-backed deck — built in two minutes. Steps: 1. Choose your build path: answer six quick questions, or start from your applicability results. 2. Pick your goals — the deck shapes its ask around them. 3. Download the PowerPoint: cited evidence, a drawn statutory timeline, speaker notes you can read aloud. 4. Signed in, every deck and its answers are filed in your Document locker automatically.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compliance workspace — See where you stand, what needs you now, and the one step to take next — the whole programme on a single screen. Steps: 1. Read the programme map first — one labelled tile per obligation area: green is assessed and healthy, amber carries its open-gap count, hollow simply has not been assessed yet. No fake percentages. The same journey rides under the header on every page as seven numbered stations — click one to unfold its tree of modules and registers, with the page you are on highlighted. 2. Check the attention strip: overdue and due-soon items across all live registers, each one click away. 3. Use the journey rail on the left — set up, run, prove — it collapses to a slim tab so your content keeps the room, and one click slides it open from any page. 4. Follow the "do this next" card when unsure; it always points at the single most useful step.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Workspace members &amp; roles — Bring in colleagues or an external consultant — everyone works on the same registers and the same evidence ledger, and every act records who did it. Steps: 1. Open your account page and find Workspace members. Owners manage members and destructive actions; members do everything else. 2. Invite by email and pick a role — the invitation only works for that exact address, and can be sent by email or shared as a link. 3. The invitee signs in with their own Google account and accepts; the workspace becomes their active one. 4. Belong to several workspaces? The active one shows as a pill in the header — switch from there or from this page, so nothing is ever filed into the wrong organisation.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Personal data inventory (ROPA) — Build the map of what personal data you hold, why, and on what lawful basis — everything else builds on this. Steps: 1. Open Set up → Map your data from the rail. 2. Add each processing activity: what data, whose, the purpose, and the lawful basis. Starter sets prefill the usual suspects — edit rather than start blank. 3. Answer the assessment questions that follow; pick "Not sure — we haven't checked yet" honestly where true. 4. Submit to lock the baseline. The inventory becomes the reference every other module reads.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Consent &amp; notice — Find the gaps between your notices/consent flows and the § 5–6 standard, with a readability score on your actual notice text. Steps: 1. Grade each question about how you notify and take consent today. 2. Paste your real privacy-notice text into the readability checker — it scores plain-language compliance and suggests the grade. 3. Attach evidence (your live notice, consent screenshots) where the question offers an upload. 4. Submit, then open the consent ledger to start recording consents against notice versions.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Security safeguards — Grade the Rule 6 baseline — encryption, access control, logging, backups — the duty the Act weighs heaviest. Steps: 1. Answer the seven control questions; each names the exact Rule 6 safeguard it tests. 2. Upload evidence (a security policy, a config export) — the optional AI review can suggest answers from it. 3. Read the maturity report: your score, each gap, the answer you gave, and the compliant target. 4. Fix the ambers first — gaps here sit at the top of your remediation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&amp; guardianship — Check age assurance and guardian-consent handling, and rule out tracking or targeted ads aimed at children. Steps: 1. Say whether minors can be in your data at all — the module sizes itself to your answer. 2. Grade how you verify age and take verifiable guardian consent. 3. Confirm no behavioural monitoring or targeted advertising is directed at children. 4. Check the Fourth Schedule exemptions if you are a clinical, educational or childcare setting.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Consent Manager readiness — Prepare for consents that arrive through registered Consent Manager platforms. Steps: 1. Assess whether your systems could receive, act on and honour a consent given through a Consent Manager. 2. Grade withdrawal handling — a withdrawal through a Consent Manager must work end to end. 3. Note the gaps; interoperability obligations arrive with the consent-phase dates.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hyperlink" Target="https://dpdpa.regxperience.tech" TargetMode="External"/><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jp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hyperlink" Target="https://dpdpa.regxperience.tech/assessment" TargetMode="External"/><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F3C"/>
        </a:solidFill>
      </p:bgPr>
    </p:bg>
    <p:spTree>
      <p:nvGrpSpPr>
        <p:cNvPr id="1" name=""/>
        <p:cNvGrpSpPr/>
        <p:nvPr/>
      </p:nvGrpSpPr>
      <p:grpSpPr>
        <a:xfrm>
          <a:off x="0" y="0"/>
          <a:ext cx="0" cy="0"/>
          <a:chOff x="0" y="0"/>
          <a:chExt cx="0" cy="0"/>
        </a:xfrm>
      </p:grpSpPr>
      <p:sp>
        <p:nvSpPr>
          <p:cNvPr id="2" name="Text 0"/>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7E90A8"/>
                </a:solidFill>
                <a:latin typeface="Barlow" pitchFamily="34" charset="0"/>
                <a:ea typeface="Barlow" pitchFamily="34" charset="-122"/>
                <a:cs typeface="Barlow" pitchFamily="34" charset="-120"/>
              </a:rPr>
              <a:t>DPDPA Workflow · How to use</a:t>
            </a:r>
            <a:endParaRPr lang="en-US" sz="800" dirty="0"/>
          </a:p>
        </p:txBody>
      </p:sp>
      <p:sp>
        <p:nvSpPr>
          <p:cNvPr id="3" name="Text 1"/>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7E90A8"/>
                </a:solidFill>
                <a:latin typeface="Barlow" pitchFamily="34" charset="0"/>
                <a:ea typeface="Barlow" pitchFamily="34" charset="-122"/>
                <a:cs typeface="Barlow" pitchFamily="34" charset="-120"/>
              </a:rPr>
              <a:t>12 July 2026</a:t>
            </a:r>
            <a:endParaRPr lang="en-US" sz="800" dirty="0"/>
          </a:p>
        </p:txBody>
      </p:sp>
      <p:sp>
        <p:nvSpPr>
          <p:cNvPr id="4" name="Text 2"/>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7E90A8"/>
                </a:solidFill>
                <a:latin typeface="Barlow" pitchFamily="34" charset="0"/>
                <a:ea typeface="Barlow" pitchFamily="34" charset="-122"/>
                <a:cs typeface="Barlow" pitchFamily="34" charset="-120"/>
              </a:rPr>
              <a:t>1</a:t>
            </a:r>
            <a:endParaRPr lang="en-US" sz="800" dirty="0"/>
          </a:p>
        </p:txBody>
      </p:sp>
      <p:sp>
        <p:nvSpPr>
          <p:cNvPr id="5" name="Shape 3"/>
          <p:cNvSpPr/>
          <p:nvPr/>
        </p:nvSpPr>
        <p:spPr>
          <a:xfrm>
            <a:off x="822960" y="0"/>
            <a:ext cx="0" cy="6858000"/>
          </a:xfrm>
          <a:prstGeom prst="line">
            <a:avLst/>
          </a:prstGeom>
          <a:noFill/>
          <a:ln w="6350">
            <a:solidFill>
              <a:srgbClr val="20365C"/>
            </a:solidFill>
            <a:prstDash val="solid"/>
          </a:ln>
        </p:spPr>
      </p:sp>
      <p:sp>
        <p:nvSpPr>
          <p:cNvPr id="6" name="Shape 4"/>
          <p:cNvSpPr/>
          <p:nvPr/>
        </p:nvSpPr>
        <p:spPr>
          <a:xfrm>
            <a:off x="1956816" y="0"/>
            <a:ext cx="0" cy="6858000"/>
          </a:xfrm>
          <a:prstGeom prst="line">
            <a:avLst/>
          </a:prstGeom>
          <a:noFill/>
          <a:ln w="6350">
            <a:solidFill>
              <a:srgbClr val="20365C"/>
            </a:solidFill>
            <a:prstDash val="solid"/>
          </a:ln>
        </p:spPr>
      </p:sp>
      <p:sp>
        <p:nvSpPr>
          <p:cNvPr id="7" name="Shape 5"/>
          <p:cNvSpPr/>
          <p:nvPr/>
        </p:nvSpPr>
        <p:spPr>
          <a:xfrm>
            <a:off x="3090672" y="0"/>
            <a:ext cx="0" cy="6858000"/>
          </a:xfrm>
          <a:prstGeom prst="line">
            <a:avLst/>
          </a:prstGeom>
          <a:noFill/>
          <a:ln w="6350">
            <a:solidFill>
              <a:srgbClr val="20365C"/>
            </a:solidFill>
            <a:prstDash val="solid"/>
          </a:ln>
        </p:spPr>
      </p:sp>
      <p:sp>
        <p:nvSpPr>
          <p:cNvPr id="8" name="Shape 6"/>
          <p:cNvSpPr/>
          <p:nvPr/>
        </p:nvSpPr>
        <p:spPr>
          <a:xfrm>
            <a:off x="4224528" y="0"/>
            <a:ext cx="0" cy="6858000"/>
          </a:xfrm>
          <a:prstGeom prst="line">
            <a:avLst/>
          </a:prstGeom>
          <a:noFill/>
          <a:ln w="6350">
            <a:solidFill>
              <a:srgbClr val="20365C"/>
            </a:solidFill>
            <a:prstDash val="solid"/>
          </a:ln>
        </p:spPr>
      </p:sp>
      <p:sp>
        <p:nvSpPr>
          <p:cNvPr id="9" name="Shape 7"/>
          <p:cNvSpPr/>
          <p:nvPr/>
        </p:nvSpPr>
        <p:spPr>
          <a:xfrm>
            <a:off x="5358384" y="0"/>
            <a:ext cx="0" cy="6858000"/>
          </a:xfrm>
          <a:prstGeom prst="line">
            <a:avLst/>
          </a:prstGeom>
          <a:noFill/>
          <a:ln w="6350">
            <a:solidFill>
              <a:srgbClr val="20365C"/>
            </a:solidFill>
            <a:prstDash val="solid"/>
          </a:ln>
        </p:spPr>
      </p:sp>
      <p:sp>
        <p:nvSpPr>
          <p:cNvPr id="10" name="Shape 8"/>
          <p:cNvSpPr/>
          <p:nvPr/>
        </p:nvSpPr>
        <p:spPr>
          <a:xfrm>
            <a:off x="6492240" y="0"/>
            <a:ext cx="0" cy="6858000"/>
          </a:xfrm>
          <a:prstGeom prst="line">
            <a:avLst/>
          </a:prstGeom>
          <a:noFill/>
          <a:ln w="6350">
            <a:solidFill>
              <a:srgbClr val="20365C"/>
            </a:solidFill>
            <a:prstDash val="solid"/>
          </a:ln>
        </p:spPr>
      </p:sp>
      <p:sp>
        <p:nvSpPr>
          <p:cNvPr id="11" name="Shape 9"/>
          <p:cNvSpPr/>
          <p:nvPr/>
        </p:nvSpPr>
        <p:spPr>
          <a:xfrm>
            <a:off x="7626096" y="0"/>
            <a:ext cx="0" cy="6858000"/>
          </a:xfrm>
          <a:prstGeom prst="line">
            <a:avLst/>
          </a:prstGeom>
          <a:noFill/>
          <a:ln w="6350">
            <a:solidFill>
              <a:srgbClr val="20365C"/>
            </a:solidFill>
            <a:prstDash val="solid"/>
          </a:ln>
        </p:spPr>
      </p:sp>
      <p:sp>
        <p:nvSpPr>
          <p:cNvPr id="12" name="Shape 10"/>
          <p:cNvSpPr/>
          <p:nvPr/>
        </p:nvSpPr>
        <p:spPr>
          <a:xfrm>
            <a:off x="8759952" y="0"/>
            <a:ext cx="0" cy="6858000"/>
          </a:xfrm>
          <a:prstGeom prst="line">
            <a:avLst/>
          </a:prstGeom>
          <a:noFill/>
          <a:ln w="6350">
            <a:solidFill>
              <a:srgbClr val="20365C"/>
            </a:solidFill>
            <a:prstDash val="solid"/>
          </a:ln>
        </p:spPr>
      </p:sp>
      <p:sp>
        <p:nvSpPr>
          <p:cNvPr id="13" name="Shape 11"/>
          <p:cNvSpPr/>
          <p:nvPr/>
        </p:nvSpPr>
        <p:spPr>
          <a:xfrm>
            <a:off x="9893808" y="0"/>
            <a:ext cx="0" cy="6858000"/>
          </a:xfrm>
          <a:prstGeom prst="line">
            <a:avLst/>
          </a:prstGeom>
          <a:noFill/>
          <a:ln w="6350">
            <a:solidFill>
              <a:srgbClr val="20365C"/>
            </a:solidFill>
            <a:prstDash val="solid"/>
          </a:ln>
        </p:spPr>
      </p:sp>
      <p:sp>
        <p:nvSpPr>
          <p:cNvPr id="14" name="Shape 12"/>
          <p:cNvSpPr/>
          <p:nvPr/>
        </p:nvSpPr>
        <p:spPr>
          <a:xfrm>
            <a:off x="11027664" y="0"/>
            <a:ext cx="0" cy="6858000"/>
          </a:xfrm>
          <a:prstGeom prst="line">
            <a:avLst/>
          </a:prstGeom>
          <a:noFill/>
          <a:ln w="6350">
            <a:solidFill>
              <a:srgbClr val="20365C"/>
            </a:solidFill>
            <a:prstDash val="solid"/>
          </a:ln>
        </p:spPr>
      </p:sp>
      <p:sp>
        <p:nvSpPr>
          <p:cNvPr id="15" name="Shape 13"/>
          <p:cNvSpPr/>
          <p:nvPr/>
        </p:nvSpPr>
        <p:spPr>
          <a:xfrm>
            <a:off x="12161520" y="0"/>
            <a:ext cx="0" cy="6858000"/>
          </a:xfrm>
          <a:prstGeom prst="line">
            <a:avLst/>
          </a:prstGeom>
          <a:noFill/>
          <a:ln w="6350">
            <a:solidFill>
              <a:srgbClr val="20365C"/>
            </a:solidFill>
            <a:prstDash val="solid"/>
          </a:ln>
        </p:spPr>
      </p:sp>
      <p:sp>
        <p:nvSpPr>
          <p:cNvPr id="16" name="Shape 14"/>
          <p:cNvSpPr/>
          <p:nvPr/>
        </p:nvSpPr>
        <p:spPr>
          <a:xfrm>
            <a:off x="0" y="960120"/>
            <a:ext cx="12188952" cy="0"/>
          </a:xfrm>
          <a:prstGeom prst="line">
            <a:avLst/>
          </a:prstGeom>
          <a:noFill/>
          <a:ln w="6350">
            <a:solidFill>
              <a:srgbClr val="20365C"/>
            </a:solidFill>
            <a:prstDash val="solid"/>
          </a:ln>
        </p:spPr>
      </p:sp>
      <p:sp>
        <p:nvSpPr>
          <p:cNvPr id="17" name="Shape 15"/>
          <p:cNvSpPr/>
          <p:nvPr/>
        </p:nvSpPr>
        <p:spPr>
          <a:xfrm>
            <a:off x="0" y="2093976"/>
            <a:ext cx="12188952" cy="0"/>
          </a:xfrm>
          <a:prstGeom prst="line">
            <a:avLst/>
          </a:prstGeom>
          <a:noFill/>
          <a:ln w="6350">
            <a:solidFill>
              <a:srgbClr val="20365C"/>
            </a:solidFill>
            <a:prstDash val="solid"/>
          </a:ln>
        </p:spPr>
      </p:sp>
      <p:sp>
        <p:nvSpPr>
          <p:cNvPr id="18" name="Shape 16"/>
          <p:cNvSpPr/>
          <p:nvPr/>
        </p:nvSpPr>
        <p:spPr>
          <a:xfrm>
            <a:off x="0" y="3227832"/>
            <a:ext cx="12188952" cy="0"/>
          </a:xfrm>
          <a:prstGeom prst="line">
            <a:avLst/>
          </a:prstGeom>
          <a:noFill/>
          <a:ln w="6350">
            <a:solidFill>
              <a:srgbClr val="20365C"/>
            </a:solidFill>
            <a:prstDash val="solid"/>
          </a:ln>
        </p:spPr>
      </p:sp>
      <p:sp>
        <p:nvSpPr>
          <p:cNvPr id="19" name="Shape 17"/>
          <p:cNvSpPr/>
          <p:nvPr/>
        </p:nvSpPr>
        <p:spPr>
          <a:xfrm>
            <a:off x="0" y="4361688"/>
            <a:ext cx="12188952" cy="0"/>
          </a:xfrm>
          <a:prstGeom prst="line">
            <a:avLst/>
          </a:prstGeom>
          <a:noFill/>
          <a:ln w="6350">
            <a:solidFill>
              <a:srgbClr val="20365C"/>
            </a:solidFill>
            <a:prstDash val="solid"/>
          </a:ln>
        </p:spPr>
      </p:sp>
      <p:sp>
        <p:nvSpPr>
          <p:cNvPr id="20" name="Shape 18"/>
          <p:cNvSpPr/>
          <p:nvPr/>
        </p:nvSpPr>
        <p:spPr>
          <a:xfrm>
            <a:off x="0" y="5495544"/>
            <a:ext cx="12188952" cy="0"/>
          </a:xfrm>
          <a:prstGeom prst="line">
            <a:avLst/>
          </a:prstGeom>
          <a:noFill/>
          <a:ln w="6350">
            <a:solidFill>
              <a:srgbClr val="20365C"/>
            </a:solidFill>
            <a:prstDash val="solid"/>
          </a:ln>
        </p:spPr>
      </p:sp>
      <p:sp>
        <p:nvSpPr>
          <p:cNvPr id="21" name="Text 19"/>
          <p:cNvSpPr/>
          <p:nvPr/>
        </p:nvSpPr>
        <p:spPr>
          <a:xfrm>
            <a:off x="685800" y="1417320"/>
            <a:ext cx="10817352" cy="320040"/>
          </a:xfrm>
          <a:prstGeom prst="rect">
            <a:avLst/>
          </a:prstGeom>
          <a:noFill/>
          <a:ln/>
        </p:spPr>
        <p:txBody>
          <a:bodyPr wrap="square" rtlCol="0" anchor="ctr"/>
          <a:lstStyle/>
          <a:p>
            <a:pPr indent="0" marL="0">
              <a:buNone/>
            </a:pPr>
            <a:r>
              <a:rPr lang="en-US" sz="1300" b="1" spc="600" kern="0" dirty="0">
                <a:solidFill>
                  <a:srgbClr val="1976D2"/>
                </a:solidFill>
                <a:latin typeface="Barlow Condensed" pitchFamily="34" charset="0"/>
                <a:ea typeface="Barlow Condensed" pitchFamily="34" charset="-122"/>
                <a:cs typeface="Barlow Condensed" pitchFamily="34" charset="-120"/>
              </a:rPr>
              <a:t>H O W   T O   U S E</a:t>
            </a:r>
            <a:endParaRPr lang="en-US" sz="1300" dirty="0"/>
          </a:p>
        </p:txBody>
      </p:sp>
      <p:sp>
        <p:nvSpPr>
          <p:cNvPr id="22" name="Shape 20"/>
          <p:cNvSpPr/>
          <p:nvPr/>
        </p:nvSpPr>
        <p:spPr>
          <a:xfrm>
            <a:off x="685800" y="1965960"/>
            <a:ext cx="822960" cy="68580"/>
          </a:xfrm>
          <a:prstGeom prst="rect">
            <a:avLst/>
          </a:prstGeom>
          <a:solidFill>
            <a:srgbClr val="1976D2"/>
          </a:solidFill>
          <a:ln/>
        </p:spPr>
      </p:sp>
      <p:sp>
        <p:nvSpPr>
          <p:cNvPr id="23" name="Text 21"/>
          <p:cNvSpPr/>
          <p:nvPr/>
        </p:nvSpPr>
        <p:spPr>
          <a:xfrm>
            <a:off x="685800" y="2240280"/>
            <a:ext cx="10817352" cy="1188720"/>
          </a:xfrm>
          <a:prstGeom prst="rect">
            <a:avLst/>
          </a:prstGeom>
          <a:noFill/>
          <a:ln/>
        </p:spPr>
        <p:txBody>
          <a:bodyPr wrap="square" rtlCol="0" anchor="ctr"/>
          <a:lstStyle/>
          <a:p>
            <a:pPr indent="0" marL="0">
              <a:buNone/>
            </a:pPr>
            <a:r>
              <a:rPr lang="en-US" sz="4400" b="1" dirty="0">
                <a:solidFill>
                  <a:srgbClr val="FFFFFF"/>
                </a:solidFill>
                <a:latin typeface="Barlow Condensed" pitchFamily="34" charset="0"/>
                <a:ea typeface="Barlow Condensed" pitchFamily="34" charset="-122"/>
                <a:cs typeface="Barlow Condensed" pitchFamily="34" charset="-120"/>
              </a:rPr>
              <a:t>DPDPA Workflow — the tutorial</a:t>
            </a:r>
            <a:endParaRPr lang="en-US" sz="4400" dirty="0"/>
          </a:p>
        </p:txBody>
      </p:sp>
      <p:sp>
        <p:nvSpPr>
          <p:cNvPr id="24" name="Text 22"/>
          <p:cNvSpPr/>
          <p:nvPr/>
        </p:nvSpPr>
        <p:spPr>
          <a:xfrm>
            <a:off x="685800" y="3611880"/>
            <a:ext cx="8988552" cy="640080"/>
          </a:xfrm>
          <a:prstGeom prst="rect">
            <a:avLst/>
          </a:prstGeom>
          <a:noFill/>
          <a:ln/>
        </p:spPr>
        <p:txBody>
          <a:bodyPr wrap="square" rtlCol="0" anchor="ctr"/>
          <a:lstStyle/>
          <a:p>
            <a:pPr indent="0" marL="0">
              <a:buNone/>
            </a:pPr>
            <a:r>
              <a:rPr lang="en-US" sz="1800" dirty="0">
                <a:solidFill>
                  <a:srgbClr val="A9C9F0"/>
                </a:solidFill>
                <a:latin typeface="Barlow" pitchFamily="34" charset="0"/>
                <a:ea typeface="Barlow" pitchFamily="34" charset="-122"/>
                <a:cs typeface="Barlow" pitchFamily="34" charset="-120"/>
              </a:rPr>
              <a:t>Every screen of the workspace, with numbered instructions and the objective each one serves.</a:t>
            </a:r>
            <a:endParaRPr lang="en-US" sz="1800" dirty="0"/>
          </a:p>
        </p:txBody>
      </p:sp>
      <p:sp>
        <p:nvSpPr>
          <p:cNvPr id="25" name="Text 23">
            <a:hlinkClick r:id="rId1" tooltip="DPDPA Workflow"/>
          </p:cNvPr>
          <p:cNvSpPr/>
          <p:nvPr/>
        </p:nvSpPr>
        <p:spPr>
          <a:xfrm>
            <a:off x="685800" y="4343400"/>
            <a:ext cx="10817352" cy="365760"/>
          </a:xfrm>
          <a:prstGeom prst="rect">
            <a:avLst/>
          </a:prstGeom>
          <a:noFill/>
          <a:ln/>
        </p:spPr>
        <p:txBody>
          <a:bodyPr wrap="square" rtlCol="0" anchor="ctr"/>
          <a:lstStyle/>
          <a:p>
            <a:pPr indent="0" marL="0">
              <a:buNone/>
            </a:pPr>
            <a:r>
              <a:rPr lang="en-US" sz="1300" u="sng" dirty="0">
                <a:solidFill>
                  <a:srgbClr val="8FA1B8"/>
                </a:solidFill>
                <a:latin typeface="Barlow" pitchFamily="34" charset="0"/>
                <a:ea typeface="Barlow" pitchFamily="34" charset="-122"/>
                <a:cs typeface="Barlow" pitchFamily="34" charset="-120"/>
                <a:hlinkClick r:id="rId1" invalidUrl="" action="" tgtFrame="" tooltip="DPDPA Workflow" history="1" highlightClick="0" endSnd="0">
                  <a:extLst>
                    <a:ext uri="{A12FA001-AC4F-418D-AE19-62706E023703}">
                      <ahyp:hlinkClr xmlns:ahyp="http://schemas.microsoft.com/office/drawing/2018/hyperlinkcolor" val="tx"/>
                    </a:ext>
                  </a:extLst>
                </a:hlinkClick>
              </a:rPr>
              <a:t>dpdpa.regxperience.tech</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10</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10</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SET UP — BUILD THE BASELINE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SDF assessment</a:t>
            </a:r>
            <a:endParaRPr lang="en-US" sz="2700" dirty="0"/>
          </a:p>
        </p:txBody>
      </p:sp>
      <p:pic>
        <p:nvPicPr>
          <p:cNvPr id="10" name="Image 0" descr="C:\code\dpdpa\public\help\sdf-assessment.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/workflows/sdf-assessment</a:t>
            </a:r>
            <a:pPr indent="0" marL="0">
              <a:buNone/>
            </a:pPr>
            <a:r>
              <a:rPr lang="en-US" sz="1000" dirty="0">
                <a:solidFill>
                  <a:srgbClr val="12558F"/>
                </a:solidFill>
                <a:latin typeface="Barlow" pitchFamily="34" charset="0"/>
                <a:ea typeface="Barlow" pitchFamily="34" charset="-122"/>
                <a:cs typeface="Barlow" pitchFamily="34" charset="-120"/>
              </a:rPr>
              <a:t>   ·   § 10</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Estimate whether you are likely to be designated a Significant Data Fiduciary before the Government tells you.</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Walk the designation factors: volume and sensitivity of data, risk to Data Principals, and the other § 10 factors.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Read your indicator band — low, medium or high.</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If medium or high, open the DPIA and SDF audit modules next; those duties arrive with designation.</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11</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11</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The operations board</a:t>
            </a:r>
            <a:endParaRPr lang="en-US" sz="2700" dirty="0"/>
          </a:p>
        </p:txBody>
      </p:sp>
      <p:pic>
        <p:nvPicPr>
          <p:cNvPr id="10" name="Image 0" descr="C:\code\dpdpa\public\help\run.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/run</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See everything you are managing right now — overdue first, then the four work lanes.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Open Run → Operations board from the rail.</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Read the pulse strip: overdue, due soon and open items across every register.</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Work the inbox top-down — it is one prioritised list across all statutory clocks.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Use the lanes — requests, incidents, records, cadence — to jump into any register.</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12</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12</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Rights request register</a:t>
            </a:r>
            <a:endParaRPr lang="en-US" sz="2700" dirty="0"/>
          </a:p>
        </p:txBody>
      </p:sp>
      <p:pic>
        <p:nvPicPr>
          <p:cNvPr id="10" name="Image 0" descr="C:\code\dpdpa\public\help\data-principal-right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/workflows/data-principal-rights/requests</a:t>
            </a:r>
            <a:pPr indent="0" marL="0">
              <a:buNone/>
            </a:pPr>
            <a:r>
              <a:rPr lang="en-US" sz="1000" dirty="0">
                <a:solidFill>
                  <a:srgbClr val="12558F"/>
                </a:solidFill>
                <a:latin typeface="Barlow" pitchFamily="34" charset="0"/>
                <a:ea typeface="Barlow" pitchFamily="34" charset="-122"/>
                <a:cs typeface="Barlow" pitchFamily="34" charset="-120"/>
              </a:rPr>
              <a:t>   ·   §§ 11–14 · Rule 14 (3)</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Answer every access, correction, erasure and nomination request inside the 90-day window — with proof.</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Log each request as it arrives — channel, identity verification, what is asked. The 90-day clock starts itself. Arriving with a spreadsheet? Import it as CSV.</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Share your public intake link (or embed it on your site) — portal submitters get an acknowledgement and a tracking link to check their own status.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Work the queue: the register sorts by deadline, and overdue rows go red on the dashboard.</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Close each request with an outcome note — the requester sees it on their tracking page, and the register keeps it as your Rule 14 evidence.</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13</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13</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Breach incident register</a:t>
            </a:r>
            <a:endParaRPr lang="en-US" sz="2700" dirty="0"/>
          </a:p>
        </p:txBody>
      </p:sp>
      <p:pic>
        <p:nvPicPr>
          <p:cNvPr id="10" name="Image 0" descr="C:\code\dpdpa\public\help\breach-readines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/workflows/breach-readiness/incidents</a:t>
            </a:r>
            <a:pPr indent="0" marL="0">
              <a:buNone/>
            </a:pPr>
            <a:r>
              <a:rPr lang="en-US" sz="1000" dirty="0">
                <a:solidFill>
                  <a:srgbClr val="12558F"/>
                </a:solidFill>
                <a:latin typeface="Barlow" pitchFamily="34" charset="0"/>
                <a:ea typeface="Barlow" pitchFamily="34" charset="-122"/>
                <a:cs typeface="Barlow" pitchFamily="34" charset="-120"/>
              </a:rPr>
              <a:t>   ·   § 8 (6) · Rule 7</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Meet the 72-hour Board reporting duty with a drilled, documented response.</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Log the incident the moment you become aware — the 72-hour Board clock starts from awareness, and the register starts it for you.</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Record who was notified: affected Data Principals without delay, the Board intimation, containment steps.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Generate the Rule 7 Board report as a Word document straight from the incident.</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Close with root cause and remediation — closed incidents stay as your evidence trail.</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14</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14</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Retention &amp; erasure register</a:t>
            </a:r>
            <a:endParaRPr lang="en-US" sz="2700" dirty="0"/>
          </a:p>
        </p:txBody>
      </p:sp>
      <p:pic>
        <p:nvPicPr>
          <p:cNvPr id="10" name="Image 0" descr="C:\code\dpdpa\public\help\retention-erasure.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/workflows/retention-erasure/register</a:t>
            </a:r>
            <a:pPr indent="0" marL="0">
              <a:buNone/>
            </a:pPr>
            <a:r>
              <a:rPr lang="en-US" sz="1000" dirty="0">
                <a:solidFill>
                  <a:srgbClr val="12558F"/>
                </a:solidFill>
                <a:latin typeface="Barlow" pitchFamily="34" charset="0"/>
                <a:ea typeface="Barlow" pitchFamily="34" charset="-122"/>
                <a:cs typeface="Barlow" pitchFamily="34" charset="-120"/>
              </a:rPr>
              <a:t>   ·   § 8 (7) · Rule 8</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Erase personal data when its purpose is served — on a visible clock, dataset by dataset.</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List each dataset with its retention basis and erase-by date.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Watch the register: items nearing their date surface on the dashboard before they become findings.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Mark datasets erased when done — date-stamped, so you can prove deletion later.</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15</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15</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Processor register</a:t>
            </a:r>
            <a:endParaRPr lang="en-US" sz="2700" dirty="0"/>
          </a:p>
        </p:txBody>
      </p:sp>
      <p:pic>
        <p:nvPicPr>
          <p:cNvPr id="10" name="Image 0" descr="C:\code\dpdpa\public\help\processor-oversight.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/workflows/processor-oversight/register</a:t>
            </a:r>
            <a:pPr indent="0" marL="0">
              <a:buNone/>
            </a:pPr>
            <a:r>
              <a:rPr lang="en-US" sz="1000" dirty="0">
                <a:solidFill>
                  <a:srgbClr val="12558F"/>
                </a:solidFill>
                <a:latin typeface="Barlow" pitchFamily="34" charset="0"/>
                <a:ea typeface="Barlow" pitchFamily="34" charset="-122"/>
                <a:cs typeface="Barlow" pitchFamily="34" charset="-120"/>
              </a:rPr>
              <a:t>   ·   § 8 (2)</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Evidence a valid contract and periodic oversight for every vendor that touches personal data.</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Add every processor — hosting, payments, email, support — with purpose and location.</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Record the data-processing agreement status and attach the signed DPA.</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Set the next review date; the calendar nags you when oversight falls due.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16</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16</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Cross-border transfer register</a:t>
            </a:r>
            <a:endParaRPr lang="en-US" sz="2700" dirty="0"/>
          </a:p>
        </p:txBody>
      </p:sp>
      <p:pic>
        <p:nvPicPr>
          <p:cNvPr id="10" name="Image 0" descr="C:\code\dpdpa\public\help\cross-border.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/workflows/cross-border/transfers</a:t>
            </a:r>
            <a:pPr indent="0" marL="0">
              <a:buNone/>
            </a:pPr>
            <a:r>
              <a:rPr lang="en-US" sz="1000" dirty="0">
                <a:solidFill>
                  <a:srgbClr val="12558F"/>
                </a:solidFill>
                <a:latin typeface="Barlow" pitchFamily="34" charset="0"/>
                <a:ea typeface="Barlow" pitchFamily="34" charset="-122"/>
                <a:cs typeface="Barlow" pitchFamily="34" charset="-120"/>
              </a:rPr>
              <a:t>   ·   § 16 · Rule 15</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Map every transfer of personal data outside India and catch restricted destinations.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Record each transfer route: destination country, recipient, data categories, purpose.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Note the safeguards on each route — contractual clauses, encryption, hosting terms.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Watch the restricted flag: destinations the Government restricts are marked on the register.</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17</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17</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Grievance register</a:t>
            </a:r>
            <a:endParaRPr lang="en-US" sz="2700" dirty="0"/>
          </a:p>
        </p:txBody>
      </p:sp>
      <p:pic>
        <p:nvPicPr>
          <p:cNvPr id="10" name="Image 0" descr="C:\code\dpdpa\public\help\grievance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/workflows/grievances</a:t>
            </a:r>
            <a:pPr indent="0" marL="0">
              <a:buNone/>
            </a:pPr>
            <a:r>
              <a:rPr lang="en-US" sz="1000" dirty="0">
                <a:solidFill>
                  <a:srgbClr val="12558F"/>
                </a:solidFill>
                <a:latin typeface="Barlow" pitchFamily="34" charset="0"/>
                <a:ea typeface="Barlow" pitchFamily="34" charset="-122"/>
                <a:cs typeface="Barlow" pitchFamily="34" charset="-120"/>
              </a:rPr>
              <a:t>   ·   § 13</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Resolve every complaint inside your published window, before it escalates to the Board.</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Log each grievance with its channel and subject — the redressal clock starts on receipt.</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Track progress; overdue grievances surface on the dashboard.</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Record the resolution — after your process, a Data Principal may escalate to the Board, and your register is the story you tell.</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18</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18</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Notices &amp; policies</a:t>
            </a:r>
            <a:endParaRPr lang="en-US" sz="2700" dirty="0"/>
          </a:p>
        </p:txBody>
      </p:sp>
      <p:pic>
        <p:nvPicPr>
          <p:cNvPr id="10" name="Image 0" descr="C:\code\dpdpa\public\help\notice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/workflows/notices</a:t>
            </a:r>
            <a:pPr indent="0" marL="0">
              <a:buNone/>
            </a:pPr>
            <a:r>
              <a:rPr lang="en-US" sz="1000" dirty="0">
                <a:solidFill>
                  <a:srgbClr val="12558F"/>
                </a:solidFill>
                <a:latin typeface="Barlow" pitchFamily="34" charset="0"/>
                <a:ea typeface="Barlow" pitchFamily="34" charset="-122"/>
                <a:cs typeface="Barlow" pitchFamily="34" charset="-120"/>
              </a:rPr>
              <a:t>   ·   § 5</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Keep every notice versioned, multilingual and reviewed — and know which version was live when.</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Add each notice and policy with its version, languages and effective date.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Attach the actual document to every version.</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Set review dates — the calendar surfaces them; retire versions rather than deleting, so the ledger can point at them.</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19</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19</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Compliance calendar</a:t>
            </a:r>
            <a:endParaRPr lang="en-US" sz="2700" dirty="0"/>
          </a:p>
        </p:txBody>
      </p:sp>
      <p:pic>
        <p:nvPicPr>
          <p:cNvPr id="10" name="Image 0" descr="C:\code\dpdpa\public\help\compliance-calendar.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/workflows/compliance-calendar</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Keep the recurring duties — audits, DPIAs, training, reviews — running on cadence.</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Add each recurring obligation with its due date and cadence.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Export to your own calendar (ICS) so deadlines live where you already look.</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Mark items done — completed cycles are evidence that the programme runs, not just exists.</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02</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START HERE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The free applicability check</a:t>
            </a:r>
            <a:endParaRPr lang="en-US" sz="2700" dirty="0"/>
          </a:p>
        </p:txBody>
      </p:sp>
      <p:pic>
        <p:nvPicPr>
          <p:cNvPr id="10" name="Image 0" descr="C:\code\dpdpa\public\help\applicability.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/assessment</a:t>
            </a:r>
            <a:pPr indent="0" marL="0">
              <a:buNone/>
            </a:pPr>
            <a:r>
              <a:rPr lang="en-US" sz="1000" dirty="0">
                <a:solidFill>
                  <a:srgbClr val="12558F"/>
                </a:solidFill>
                <a:latin typeface="Barlow" pitchFamily="34" charset="0"/>
                <a:ea typeface="Barlow" pitchFamily="34" charset="-122"/>
                <a:cs typeface="Barlow" pitchFamily="34" charset="-120"/>
              </a:rPr>
              <a:t>   ·   § 3 · § 4 · § 10</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Learn whether the DPDP Act applies to you, the role you hold, and what to do first — no account needed.</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Open the assessment — no sign-in is asked for.</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Answer the 28 questions about your sector, data and users; every question saves as you go, so you can leave and resume.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Read your result: whether the Act applies, your likely role, the Significant Data Fiduciary indicator, and a sequenced roadmap.</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Sign in when you want to keep it — the roadmap attaches to your new workspace and is filed in your Document locker as a Word report.</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20</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20</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RUN — THE LIVE REGISTERS</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Governance &amp; roles</a:t>
            </a:r>
            <a:endParaRPr lang="en-US" sz="2700" dirty="0"/>
          </a:p>
        </p:txBody>
      </p:sp>
      <p:pic>
        <p:nvPicPr>
          <p:cNvPr id="10" name="Image 0" descr="C:\code\dpdpa\public\help\governance.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/workflows/governance</a:t>
            </a:r>
            <a:pPr indent="0" marL="0">
              <a:buNone/>
            </a:pPr>
            <a:r>
              <a:rPr lang="en-US" sz="1000" dirty="0">
                <a:solidFill>
                  <a:srgbClr val="12558F"/>
                </a:solidFill>
                <a:latin typeface="Barlow" pitchFamily="34" charset="0"/>
                <a:ea typeface="Barlow" pitchFamily="34" charset="-122"/>
                <a:cs typeface="Barlow" pitchFamily="34" charset="-120"/>
              </a:rPr>
              <a:t>   ·   § 8 (9) · § 10</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Appoint and publish the accountable people — and prove the structure exists.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Record your DPO (or data-protection contact), grievance officer and auditor.</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Mark each as published where the Act requires contact details to be reachable.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Keep appointment dates — auditors ask who was accountable, since when.</a:t>
            </a:r>
            <a:endParaRPr lang="en-US" sz="1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21</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21</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The proof shelf</a:t>
            </a:r>
            <a:endParaRPr lang="en-US" sz="2700" dirty="0"/>
          </a:p>
        </p:txBody>
      </p:sp>
      <p:pic>
        <p:nvPicPr>
          <p:cNvPr id="10" name="Image 0" descr="C:\code\dpdpa\public\help\prove.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/prove</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Pull evidence from live work — the dossier, the board brief, every generated document and the change history, each with its readiness.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Open Prove → Proof shelf from the rail.</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Check each tile: what it is, whether it is ready, and when it was last generated.</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Download what the moment needs: the vendor questionnaire pack for a customer, the compliance pack for auditors, the board brief for the boardroom.</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Come here any time — proof does not wait for the programme to be finished.</a:t>
            </a:r>
            <a:endParaRPr lang="en-US" sz="1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22</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22</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Evidence ledger &amp; complaint response</a:t>
            </a:r>
            <a:endParaRPr lang="en-US" sz="2700" dirty="0"/>
          </a:p>
        </p:txBody>
      </p:sp>
      <p:pic>
        <p:nvPicPr>
          <p:cNvPr id="10" name="Image 0" descr="C:\code\dpdpa\public\help\evidence-ledger.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/evidence</a:t>
            </a:r>
            <a:pPr indent="0" marL="0">
              <a:buNone/>
            </a:pPr>
            <a:r>
              <a:rPr lang="en-US" sz="1000" dirty="0">
                <a:solidFill>
                  <a:srgbClr val="12558F"/>
                </a:solidFill>
                <a:latin typeface="Barlow" pitchFamily="34" charset="0"/>
                <a:ea typeface="Barlow" pitchFamily="34" charset="-122"/>
                <a:cs typeface="Barlow" pitchFamily="34" charset="-120"/>
              </a:rPr>
              <a:t>   ·   §§ 11–14 · Rule 8</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Answer a Board complaint with records: every duty honoured toward one person, timestamped, cited and hash-chained — exported as one Word pack.</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Open Prove → Evidence ledger. Everything the registers handle is already here — each entry with its citation, source, operator and hash.</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Look a person up with their exact email or phone (identities are stored only as salted hashes — the identifier arrives with the complaint anyway).</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Generate the complaint response pack: duty-by-duty summary with the clock arithmetic, the full timeline, and honest "no record found" gaps.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Record evidence manually for acts outside the registers — paper consent, a phone-handled request — or append a correction; nothing is ever edited.</a:t>
            </a:r>
            <a:endParaRPr lang="en-US" sz="1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23</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23</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Data Protection Impact Assessment</a:t>
            </a:r>
            <a:endParaRPr lang="en-US" sz="2700" dirty="0"/>
          </a:p>
        </p:txBody>
      </p:sp>
      <p:pic>
        <p:nvPicPr>
          <p:cNvPr id="10" name="Image 0" descr="C:\code\dpdpa\public\help\dpia.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/workflows/dpia</a:t>
            </a:r>
            <a:pPr indent="0" marL="0">
              <a:buNone/>
            </a:pPr>
            <a:r>
              <a:rPr lang="en-US" sz="1000" dirty="0">
                <a:solidFill>
                  <a:srgbClr val="12558F"/>
                </a:solidFill>
                <a:latin typeface="Barlow" pitchFamily="34" charset="0"/>
                <a:ea typeface="Barlow" pitchFamily="34" charset="-122"/>
                <a:cs typeface="Barlow" pitchFamily="34" charset="-120"/>
              </a:rPr>
              <a:t>   ·   § 10 (2)(c) · Rule 13</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Produce the structured DPIA artefact for a high-risk processing activity.</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Describe the processing activity and its necessity.</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Weigh the risks to Data Principals and record the mitigations.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Record the residual risk you accept and set the review date — the DPIA is a living document.</a:t>
            </a:r>
            <a:endParaRPr lang="en-US" sz="15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24</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24</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SDF audit readiness</a:t>
            </a:r>
            <a:endParaRPr lang="en-US" sz="2700" dirty="0"/>
          </a:p>
        </p:txBody>
      </p:sp>
      <p:pic>
        <p:nvPicPr>
          <p:cNvPr id="10" name="Image 0" descr="C:\code\dpdpa\public\help\sdf-audit.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/workflows/sdf-audit</a:t>
            </a:r>
            <a:pPr indent="0" marL="0">
              <a:buNone/>
            </a:pPr>
            <a:r>
              <a:rPr lang="en-US" sz="1000" dirty="0">
                <a:solidFill>
                  <a:srgbClr val="12558F"/>
                </a:solidFill>
                <a:latin typeface="Barlow" pitchFamily="34" charset="0"/>
                <a:ea typeface="Barlow" pitchFamily="34" charset="-122"/>
                <a:cs typeface="Barlow" pitchFamily="34" charset="-120"/>
              </a:rPr>
              <a:t>   ·   § 10 · Rule 13</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Assemble the evidence trail before the annual independent audit, not during it.</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Walk the audit-scope questions to see what the auditor will ask for.</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Gather the evidence each answer points at — registers, policies, reports already in your workspace.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Track findings to closure and keep the trail current between audits.</a:t>
            </a:r>
            <a:endParaRPr lang="en-US"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25</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25</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Gap analysis</a:t>
            </a:r>
            <a:endParaRPr lang="en-US" sz="2700" dirty="0"/>
          </a:p>
        </p:txBody>
      </p:sp>
      <p:pic>
        <p:nvPicPr>
          <p:cNvPr id="10" name="Image 0" descr="C:\code\dpdpa\public\help\gap-analysi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/workflows/gap-analysis</a:t>
            </a:r>
            <a:pPr indent="0" marL="0">
              <a:buNone/>
            </a:pPr>
            <a:r>
              <a:rPr lang="en-US" sz="1000" dirty="0">
                <a:solidFill>
                  <a:srgbClr val="12558F"/>
                </a:solidFill>
                <a:latin typeface="Barlow" pitchFamily="34" charset="0"/>
                <a:ea typeface="Barlow" pitchFamily="34" charset="-122"/>
                <a:cs typeface="Barlow" pitchFamily="34" charset="-120"/>
              </a:rPr>
              <a:t>   ·   § 33</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One ranked remediation plan across every module you have completed.</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Complete at least one assessment module first — the analysis reads their answers.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Review every open gap, ranked by severity and penalty exposure.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Assign each gap an owner and a target date with "Work this" — open remediation shows on the Run board until it is closed with a note of what changed.</a:t>
            </a:r>
            <a:endParaRPr lang="en-US" sz="15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26</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26</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Document locker</a:t>
            </a:r>
            <a:endParaRPr lang="en-US" sz="2700" dirty="0"/>
          </a:p>
        </p:txBody>
      </p:sp>
      <p:pic>
        <p:nvPicPr>
          <p:cNvPr id="10" name="Image 0" descr="C:\code\dpdpa\public\help\document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/documents</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Re-download the exact version of anything you generated — years later, in front of an auditor.</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Open the locker from the briefcase icon in the header — it works from every page.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Find your documents grouped by kind, every version kept: templates, board decks, assessment roadmaps.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Download any version again; nothing is ever regenerated or silently changed.</a:t>
            </a:r>
            <a:endParaRPr lang="en-US"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27</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27</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Template library</a:t>
            </a:r>
            <a:endParaRPr lang="en-US" sz="2700" dirty="0"/>
          </a:p>
        </p:txBody>
      </p:sp>
      <p:pic>
        <p:nvPicPr>
          <p:cNvPr id="10" name="Image 0" descr="C:\code\dpdpa\public\help\template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/templates</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Turn a blank-page problem into a review problem: fourteen DPDPA-shaped documents, generated with your details.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Pick a template — notices, DPAs, breach playbooks, each cited to the clauses it serves.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Fill the placeholders; your organisation profile prefills the common ones after the first time.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Generate the Word document — it lands in your Document locker, versioned.</a:t>
            </a:r>
            <a:endParaRPr lang="en-US" sz="15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28</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28</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PROVE — SHOW YOUR WORK</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Board briefing deck</a:t>
            </a:r>
            <a:endParaRPr lang="en-US" sz="2700" dirty="0"/>
          </a:p>
        </p:txBody>
      </p:sp>
      <p:pic>
        <p:nvPicPr>
          <p:cNvPr id="10" name="Image 0" descr="C:\code\dpdpa\public\help\board-deck.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/board-deck</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Walk into the boardroom with a persuasive, evidence-backed deck — built in two minutes.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Choose your build path: answer six quick questions, or start from your applicability results.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Pick your goals — the deck shapes its ask around them.</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Download the PowerPoint: cited evidence, a drawn statutory timeline, speaker notes you can read aloud.</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Signed in, every deck and its answers are filed in your Document locker automatically.</a:t>
            </a:r>
            <a:endParaRPr lang="en-US"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D1F3C"/>
        </a:solidFill>
      </p:bgPr>
    </p:bg>
    <p:spTree>
      <p:nvGrpSpPr>
        <p:cNvPr id="1" name=""/>
        <p:cNvGrpSpPr/>
        <p:nvPr/>
      </p:nvGrpSpPr>
      <p:grpSpPr>
        <a:xfrm>
          <a:off x="0" y="0"/>
          <a:ext cx="0" cy="0"/>
          <a:chOff x="0" y="0"/>
          <a:chExt cx="0" cy="0"/>
        </a:xfrm>
      </p:grpSpPr>
      <p:sp>
        <p:nvSpPr>
          <p:cNvPr id="2" name="Text 0"/>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7E90A8"/>
                </a:solidFill>
                <a:latin typeface="Barlow" pitchFamily="34" charset="0"/>
                <a:ea typeface="Barlow" pitchFamily="34" charset="-122"/>
                <a:cs typeface="Barlow" pitchFamily="34" charset="-120"/>
              </a:rPr>
              <a:t>DPDPA Workflow · How to use</a:t>
            </a:r>
            <a:endParaRPr lang="en-US" sz="800" dirty="0"/>
          </a:p>
        </p:txBody>
      </p:sp>
      <p:sp>
        <p:nvSpPr>
          <p:cNvPr id="3" name="Text 1"/>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7E90A8"/>
                </a:solidFill>
                <a:latin typeface="Barlow" pitchFamily="34" charset="0"/>
                <a:ea typeface="Barlow" pitchFamily="34" charset="-122"/>
                <a:cs typeface="Barlow" pitchFamily="34" charset="-120"/>
              </a:rPr>
              <a:t>12 July 2026</a:t>
            </a:r>
            <a:endParaRPr lang="en-US" sz="800" dirty="0"/>
          </a:p>
        </p:txBody>
      </p:sp>
      <p:sp>
        <p:nvSpPr>
          <p:cNvPr id="4" name="Text 2"/>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7E90A8"/>
                </a:solidFill>
                <a:latin typeface="Barlow" pitchFamily="34" charset="0"/>
                <a:ea typeface="Barlow" pitchFamily="34" charset="-122"/>
                <a:cs typeface="Barlow" pitchFamily="34" charset="-120"/>
              </a:rPr>
              <a:t>29</a:t>
            </a:r>
            <a:endParaRPr lang="en-US" sz="800" dirty="0"/>
          </a:p>
        </p:txBody>
      </p:sp>
      <p:sp>
        <p:nvSpPr>
          <p:cNvPr id="5" name="Text 3"/>
          <p:cNvSpPr/>
          <p:nvPr/>
        </p:nvSpPr>
        <p:spPr>
          <a:xfrm>
            <a:off x="685800" y="2377440"/>
            <a:ext cx="10817352" cy="822960"/>
          </a:xfrm>
          <a:prstGeom prst="rect">
            <a:avLst/>
          </a:prstGeom>
          <a:noFill/>
          <a:ln/>
        </p:spPr>
        <p:txBody>
          <a:bodyPr wrap="square" rtlCol="0" anchor="ctr"/>
          <a:lstStyle/>
          <a:p>
            <a:pPr indent="0" marL="0">
              <a:buNone/>
            </a:pPr>
            <a:r>
              <a:rPr lang="en-US" sz="3600" b="1" dirty="0">
                <a:solidFill>
                  <a:srgbClr val="FFFFFF"/>
                </a:solidFill>
                <a:latin typeface="Barlow Condensed" pitchFamily="34" charset="0"/>
                <a:ea typeface="Barlow Condensed" pitchFamily="34" charset="-122"/>
                <a:cs typeface="Barlow Condensed" pitchFamily="34" charset="-120"/>
              </a:rPr>
              <a:t>Start where the work starts</a:t>
            </a:r>
            <a:endParaRPr lang="en-US" sz="3600" dirty="0"/>
          </a:p>
        </p:txBody>
      </p:sp>
      <p:sp>
        <p:nvSpPr>
          <p:cNvPr id="6" name="Text 4"/>
          <p:cNvSpPr/>
          <p:nvPr/>
        </p:nvSpPr>
        <p:spPr>
          <a:xfrm>
            <a:off x="685800" y="3291840"/>
            <a:ext cx="8988552" cy="731520"/>
          </a:xfrm>
          <a:prstGeom prst="rect">
            <a:avLst/>
          </a:prstGeom>
          <a:noFill/>
          <a:ln/>
        </p:spPr>
        <p:txBody>
          <a:bodyPr wrap="square" rtlCol="0" anchor="ctr"/>
          <a:lstStyle/>
          <a:p>
            <a:pPr indent="0" marL="0">
              <a:buNone/>
            </a:pPr>
            <a:r>
              <a:rPr lang="en-US" sz="1600" dirty="0">
                <a:solidFill>
                  <a:srgbClr val="A9C9F0"/>
                </a:solidFill>
                <a:latin typeface="Barlow" pitchFamily="34" charset="0"/>
                <a:ea typeface="Barlow" pitchFamily="34" charset="-122"/>
                <a:cs typeface="Barlow" pitchFamily="34" charset="-120"/>
              </a:rPr>
              <a:t>The free applicability check takes about five minutes and needs no account — and every screen in this deck is one click from the dashboard.</a:t>
            </a:r>
            <a:endParaRPr lang="en-US" sz="1600" dirty="0"/>
          </a:p>
        </p:txBody>
      </p:sp>
      <p:sp>
        <p:nvSpPr>
          <p:cNvPr id="7" name="Text 5">
            <a:hlinkClick r:id="rId1" tooltip="Start the free applicability check"/>
          </p:cNvPr>
          <p:cNvSpPr/>
          <p:nvPr/>
        </p:nvSpPr>
        <p:spPr>
          <a:xfrm>
            <a:off x="685800" y="4114800"/>
            <a:ext cx="10817352" cy="365760"/>
          </a:xfrm>
          <a:prstGeom prst="rect">
            <a:avLst/>
          </a:prstGeom>
          <a:noFill/>
          <a:ln/>
        </p:spPr>
        <p:txBody>
          <a:bodyPr wrap="square" rtlCol="0" anchor="ctr"/>
          <a:lstStyle/>
          <a:p>
            <a:pPr indent="0" marL="0">
              <a:buNone/>
            </a:pPr>
            <a:r>
              <a:rPr lang="en-US" sz="1400" u="sng" dirty="0">
                <a:solidFill>
                  <a:srgbClr val="1976D2"/>
                </a:solidFill>
                <a:latin typeface="Barlow" pitchFamily="34" charset="0"/>
                <a:ea typeface="Barlow" pitchFamily="34" charset="-122"/>
                <a:cs typeface="Barlow" pitchFamily="34" charset="-120"/>
                <a:hlinkClick r:id="rId1" invalidUrl="" action="" tgtFrame="" tooltip="Start the free applicability check" history="1" highlightClick="0" endSnd="0">
                  <a:extLst>
                    <a:ext uri="{A12FA001-AC4F-418D-AE19-62706E023703}">
                      <ahyp:hlinkClr xmlns:ahyp="http://schemas.microsoft.com/office/drawing/2018/hyperlinkcolor" val="tx"/>
                    </a:ext>
                  </a:extLst>
                </a:hlinkClick>
              </a:rPr>
              <a:t>dpdpa.regxperience.tech/assessment</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03</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3</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START HERE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Your compliance workspace</a:t>
            </a:r>
            <a:endParaRPr lang="en-US" sz="2700" dirty="0"/>
          </a:p>
        </p:txBody>
      </p:sp>
      <p:pic>
        <p:nvPicPr>
          <p:cNvPr id="10" name="Image 0" descr="C:\code\dpdpa\public\help\dashboard.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/dashboard</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See where you stand, what needs you now, and the one step to take next — the whole programme on a single screen.</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Read the programme map first — one labelled tile per obligation area: green is assessed and healthy, amber carries its open-gap count, hollow simply has not been assessed yet. No fake percentages. The same journey rides under the header on every page as seven numbered stations — click one to unfold its tree of modules and registers, with the page you are on highlighted.</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Check the attention strip: overdue and due-soon items across all live registers, each one click away.</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Use the journey rail on the left — set up, run, prove — it collapses to a slim tab so your content keeps the room, and one click slides it open from any page.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Follow the "do this next" card when unsure; it always points at the single most useful step.</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04</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4</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START HERE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Workspace members &amp; roles</a:t>
            </a:r>
            <a:endParaRPr lang="en-US" sz="2700" dirty="0"/>
          </a:p>
        </p:txBody>
      </p:sp>
      <p:pic>
        <p:nvPicPr>
          <p:cNvPr id="10" name="Image 0" descr="C:\code\dpdpa\public\help\workspace-member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/account</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Bring in colleagues or an external consultant — everyone works on the same registers and the same evidence ledger, and every act records who did it.</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Open your account page and find Workspace members. Owners manage members and destructive actions; members do everything else.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Invite by email and pick a role — the invitation only works for that exact address, and can be sent by email or shared as a link.</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The invitee signs in with their own Google account and accepts; the workspace becomes their active one.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Belong to several workspaces? The active one shows as a pill in the header — switch from there or from this page, so nothing is ever filed into the wrong organisation.</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05</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5</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SET UP — BUILD THE BASELINE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Personal data inventory (ROPA)</a:t>
            </a:r>
            <a:endParaRPr lang="en-US" sz="2700" dirty="0"/>
          </a:p>
        </p:txBody>
      </p:sp>
      <p:pic>
        <p:nvPicPr>
          <p:cNvPr id="10" name="Image 0" descr="C:\code\dpdpa\public\help\personal-data-inventory.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/workflows/personal-data-inventory</a:t>
            </a:r>
            <a:pPr indent="0" marL="0">
              <a:buNone/>
            </a:pPr>
            <a:r>
              <a:rPr lang="en-US" sz="1000" dirty="0">
                <a:solidFill>
                  <a:srgbClr val="12558F"/>
                </a:solidFill>
                <a:latin typeface="Barlow" pitchFamily="34" charset="0"/>
                <a:ea typeface="Barlow" pitchFamily="34" charset="-122"/>
                <a:cs typeface="Barlow" pitchFamily="34" charset="-120"/>
              </a:rPr>
              <a:t>   ·   § 8</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Build the map of what personal data you hold, why, and on what lawful basis — everything else builds on this.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Open Set up → Map your data from the rail.</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Add each processing activity: what data, whose, the purpose, and the lawful basis. Starter sets prefill the usual suspects — edit rather than start blank.</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Answer the assessment questions that follow; pick "Not sure — we haven't checked yet" honestly where true.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Submit to lock the baseline. The inventory becomes the reference every other module reads.</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06</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6</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SET UP — BUILD THE BASELINE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Consent &amp; notice</a:t>
            </a:r>
            <a:endParaRPr lang="en-US" sz="2700" dirty="0"/>
          </a:p>
        </p:txBody>
      </p:sp>
      <p:pic>
        <p:nvPicPr>
          <p:cNvPr id="10" name="Image 0" descr="C:\code\dpdpa\public\help\consent-notice.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/workflows/consent-notice</a:t>
            </a:r>
            <a:pPr indent="0" marL="0">
              <a:buNone/>
            </a:pPr>
            <a:r>
              <a:rPr lang="en-US" sz="1000" dirty="0">
                <a:solidFill>
                  <a:srgbClr val="12558F"/>
                </a:solidFill>
                <a:latin typeface="Barlow" pitchFamily="34" charset="0"/>
                <a:ea typeface="Barlow" pitchFamily="34" charset="-122"/>
                <a:cs typeface="Barlow" pitchFamily="34" charset="-120"/>
              </a:rPr>
              <a:t>   ·   § 5 · § 6 · Rule 3</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Find the gaps between your notices/consent flows and the § 5–6 standard, with a readability score on your actual notice text.</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Grade each question about how you notify and take consent today.</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Paste your real privacy-notice text into the readability checker — it scores plain-language compliance and suggests the grade.</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Attach evidence (your live notice, consent screenshots) where the question offers an upload.</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Submit, then open the consent ledger to start recording consents against notice versions.</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07</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7</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SET UP — BUILD THE BASELINE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Security safeguards</a:t>
            </a:r>
            <a:endParaRPr lang="en-US" sz="2700" dirty="0"/>
          </a:p>
        </p:txBody>
      </p:sp>
      <p:pic>
        <p:nvPicPr>
          <p:cNvPr id="10" name="Image 0" descr="C:\code\dpdpa\public\help\security-safeguard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/workflows/security-safeguards</a:t>
            </a:r>
            <a:pPr indent="0" marL="0">
              <a:buNone/>
            </a:pPr>
            <a:r>
              <a:rPr lang="en-US" sz="1000" dirty="0">
                <a:solidFill>
                  <a:srgbClr val="12558F"/>
                </a:solidFill>
                <a:latin typeface="Barlow" pitchFamily="34" charset="0"/>
                <a:ea typeface="Barlow" pitchFamily="34" charset="-122"/>
                <a:cs typeface="Barlow" pitchFamily="34" charset="-120"/>
              </a:rPr>
              <a:t>   ·   § 8 (5) · Rule 6</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Grade the Rule 6 baseline — encryption, access control, logging, backups — the duty the Act weighs heaviest.</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Answer the seven control questions; each names the exact Rule 6 safeguard it tests.</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Upload evidence (a security policy, a config export) — the optional AI review can suggest answers from it.</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Read the maturity report: your score, each gap, the answer you gave, and the compliant target.</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Fix the ambers first — gaps here sit at the top of your remediation plan.</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08</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8</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SET UP — BUILD THE BASELINE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Children &amp; guardianship</a:t>
            </a:r>
            <a:endParaRPr lang="en-US" sz="2700" dirty="0"/>
          </a:p>
        </p:txBody>
      </p:sp>
      <p:pic>
        <p:nvPicPr>
          <p:cNvPr id="10" name="Image 0" descr="C:\code\dpdpa\public\help\children-data.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/workflows/children-data</a:t>
            </a:r>
            <a:pPr indent="0" marL="0">
              <a:buNone/>
            </a:pPr>
            <a:r>
              <a:rPr lang="en-US" sz="1000" dirty="0">
                <a:solidFill>
                  <a:srgbClr val="12558F"/>
                </a:solidFill>
                <a:latin typeface="Barlow" pitchFamily="34" charset="0"/>
                <a:ea typeface="Barlow" pitchFamily="34" charset="-122"/>
                <a:cs typeface="Barlow" pitchFamily="34" charset="-120"/>
              </a:rPr>
              <a:t>   ·   § 9 · Rules 10–12</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Check age assurance and guardian-consent handling, and rule out tracking or targeted ads aimed at children.</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Say whether minors can be in your data at all — the module sizes itself to your answer.</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Grade how you verify age and take verifiable guardian consent.</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Confirm no behavioural monitoring or targeted advertising is directed at children.</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4</a:t>
            </a:r>
            <a:pPr algn="l" indent="0" marL="0">
              <a:buNone/>
            </a:pPr>
            <a:r>
              <a:rPr lang="en-US" sz="1150" dirty="0">
                <a:solidFill>
                  <a:srgbClr val="1A1A1A"/>
                </a:solidFill>
                <a:latin typeface="Barlow" pitchFamily="34" charset="0"/>
                <a:ea typeface="Barlow" pitchFamily="34" charset="-122"/>
                <a:cs typeface="Barlow" pitchFamily="34" charset="-120"/>
              </a:rPr>
              <a:t>   Check the Fourth Schedule exemptions if you are a clinical, educational or childcare setting.</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384048" y="502920"/>
            <a:ext cx="32004" cy="1554480"/>
          </a:xfrm>
          <a:prstGeom prst="rect">
            <a:avLst/>
          </a:prstGeom>
          <a:solidFill>
            <a:srgbClr val="1976D2"/>
          </a:solidFill>
          <a:ln/>
        </p:spPr>
      </p:sp>
      <p:sp>
        <p:nvSpPr>
          <p:cNvPr id="3" name="Shape 1"/>
          <p:cNvSpPr/>
          <p:nvPr/>
        </p:nvSpPr>
        <p:spPr>
          <a:xfrm>
            <a:off x="384048" y="2057400"/>
            <a:ext cx="32004" cy="4114800"/>
          </a:xfrm>
          <a:prstGeom prst="rect">
            <a:avLst/>
          </a:prstGeom>
          <a:solidFill>
            <a:srgbClr val="C5CAD3"/>
          </a:solidFill>
          <a:ln/>
        </p:spPr>
      </p:sp>
      <p:sp>
        <p:nvSpPr>
          <p:cNvPr id="4" name="Text 2"/>
          <p:cNvSpPr/>
          <p:nvPr/>
        </p:nvSpPr>
        <p:spPr>
          <a:xfrm>
            <a:off x="10314432" y="292608"/>
            <a:ext cx="1188720" cy="777240"/>
          </a:xfrm>
          <a:prstGeom prst="rect">
            <a:avLst/>
          </a:prstGeom>
          <a:noFill/>
          <a:ln/>
        </p:spPr>
        <p:txBody>
          <a:bodyPr wrap="square" rtlCol="0" anchor="t"/>
          <a:lstStyle/>
          <a:p>
            <a:pPr algn="r" indent="0" marL="0">
              <a:buNone/>
            </a:pPr>
            <a:r>
              <a:rPr lang="en-US" sz="4400" b="1" dirty="0">
                <a:solidFill>
                  <a:srgbClr val="D7E6F7"/>
                </a:solidFill>
                <a:latin typeface="Barlow Condensed" pitchFamily="34" charset="0"/>
                <a:ea typeface="Barlow Condensed" pitchFamily="34" charset="-122"/>
                <a:cs typeface="Barlow Condensed" pitchFamily="34" charset="-120"/>
              </a:rPr>
              <a:t>09</a:t>
            </a:r>
            <a:endParaRPr lang="en-US" sz="4400" dirty="0"/>
          </a:p>
        </p:txBody>
      </p:sp>
      <p:sp>
        <p:nvSpPr>
          <p:cNvPr id="5" name="Text 3"/>
          <p:cNvSpPr/>
          <p:nvPr/>
        </p:nvSpPr>
        <p:spPr>
          <a:xfrm>
            <a:off x="685800" y="6473952"/>
            <a:ext cx="3657600" cy="274320"/>
          </a:xfrm>
          <a:prstGeom prst="rect">
            <a:avLst/>
          </a:prstGeom>
          <a:noFill/>
          <a:ln/>
        </p:spPr>
        <p:txBody>
          <a:bodyPr wrap="square" rtlCol="0" anchor="ctr"/>
          <a:lstStyle/>
          <a:p>
            <a:pPr algn="l" indent="0" marL="0">
              <a:buNone/>
            </a:pPr>
            <a:r>
              <a:rPr lang="en-US" sz="800" dirty="0">
                <a:solidFill>
                  <a:srgbClr val="5A6474"/>
                </a:solidFill>
                <a:latin typeface="Barlow" pitchFamily="34" charset="0"/>
                <a:ea typeface="Barlow" pitchFamily="34" charset="-122"/>
                <a:cs typeface="Barlow" pitchFamily="34" charset="-120"/>
              </a:rPr>
              <a:t>DPDPA Workflow · How to use</a:t>
            </a:r>
            <a:endParaRPr lang="en-US" sz="800" dirty="0"/>
          </a:p>
        </p:txBody>
      </p:sp>
      <p:sp>
        <p:nvSpPr>
          <p:cNvPr id="6" name="Text 4"/>
          <p:cNvSpPr/>
          <p:nvPr/>
        </p:nvSpPr>
        <p:spPr>
          <a:xfrm>
            <a:off x="4265676" y="6473952"/>
            <a:ext cx="3657600" cy="274320"/>
          </a:xfrm>
          <a:prstGeom prst="rect">
            <a:avLst/>
          </a:prstGeom>
          <a:noFill/>
          <a:ln/>
        </p:spPr>
        <p:txBody>
          <a:bodyPr wrap="square" rtlCol="0" anchor="ctr"/>
          <a:lstStyle/>
          <a:p>
            <a:pPr algn="ctr" indent="0" marL="0">
              <a:buNone/>
            </a:pPr>
            <a:r>
              <a:rPr lang="en-US" sz="800" dirty="0">
                <a:solidFill>
                  <a:srgbClr val="5A6474"/>
                </a:solidFill>
                <a:latin typeface="Barlow" pitchFamily="34" charset="0"/>
                <a:ea typeface="Barlow" pitchFamily="34" charset="-122"/>
                <a:cs typeface="Barlow" pitchFamily="34" charset="-120"/>
              </a:rPr>
              <a:t>12 July 2026</a:t>
            </a:r>
            <a:endParaRPr lang="en-US" sz="800" dirty="0"/>
          </a:p>
        </p:txBody>
      </p:sp>
      <p:sp>
        <p:nvSpPr>
          <p:cNvPr id="7" name="Text 5"/>
          <p:cNvSpPr/>
          <p:nvPr/>
        </p:nvSpPr>
        <p:spPr>
          <a:xfrm>
            <a:off x="7845552" y="6473952"/>
            <a:ext cx="3657600" cy="274320"/>
          </a:xfrm>
          <a:prstGeom prst="rect">
            <a:avLst/>
          </a:prstGeom>
          <a:noFill/>
          <a:ln/>
        </p:spPr>
        <p:txBody>
          <a:bodyPr wrap="square" rtlCol="0" anchor="ctr"/>
          <a:lstStyle/>
          <a:p>
            <a:pPr algn="r" indent="0" marL="0">
              <a:buNone/>
            </a:pPr>
            <a:r>
              <a:rPr lang="en-US" sz="800" dirty="0">
                <a:solidFill>
                  <a:srgbClr val="5A6474"/>
                </a:solidFill>
                <a:latin typeface="Barlow" pitchFamily="34" charset="0"/>
                <a:ea typeface="Barlow" pitchFamily="34" charset="-122"/>
                <a:cs typeface="Barlow" pitchFamily="34" charset="-120"/>
              </a:rPr>
              <a:t>9</a:t>
            </a:r>
            <a:endParaRPr lang="en-US" sz="800" dirty="0"/>
          </a:p>
        </p:txBody>
      </p:sp>
      <p:sp>
        <p:nvSpPr>
          <p:cNvPr id="8" name="Text 6"/>
          <p:cNvSpPr/>
          <p:nvPr/>
        </p:nvSpPr>
        <p:spPr>
          <a:xfrm>
            <a:off x="685800" y="384048"/>
            <a:ext cx="9537192" cy="274320"/>
          </a:xfrm>
          <a:prstGeom prst="rect">
            <a:avLst/>
          </a:prstGeom>
          <a:noFill/>
          <a:ln/>
        </p:spPr>
        <p:txBody>
          <a:bodyPr wrap="square" rtlCol="0" anchor="ctr"/>
          <a:lstStyle/>
          <a:p>
            <a:pPr indent="0" marL="0">
              <a:buNone/>
            </a:pPr>
            <a:r>
              <a:rPr lang="en-US" sz="1150" b="1" spc="300" kern="0" dirty="0">
                <a:solidFill>
                  <a:srgbClr val="1976D2"/>
                </a:solidFill>
                <a:latin typeface="Barlow Condensed" pitchFamily="34" charset="0"/>
                <a:ea typeface="Barlow Condensed" pitchFamily="34" charset="-122"/>
                <a:cs typeface="Barlow Condensed" pitchFamily="34" charset="-120"/>
              </a:rPr>
              <a:t>SET UP — BUILD THE BASELINE</a:t>
            </a:r>
            <a:endParaRPr lang="en-US" sz="1150" dirty="0"/>
          </a:p>
        </p:txBody>
      </p:sp>
      <p:sp>
        <p:nvSpPr>
          <p:cNvPr id="9" name="Text 7"/>
          <p:cNvSpPr/>
          <p:nvPr/>
        </p:nvSpPr>
        <p:spPr>
          <a:xfrm>
            <a:off x="685800" y="658368"/>
            <a:ext cx="9537192" cy="548640"/>
          </a:xfrm>
          <a:prstGeom prst="rect">
            <a:avLst/>
          </a:prstGeom>
          <a:noFill/>
          <a:ln/>
        </p:spPr>
        <p:txBody>
          <a:bodyPr wrap="square" rtlCol="0" anchor="t"/>
          <a:lstStyle/>
          <a:p>
            <a:pPr indent="0" marL="0">
              <a:buNone/>
            </a:pPr>
            <a:r>
              <a:rPr lang="en-US" sz="2700" dirty="0">
                <a:solidFill>
                  <a:srgbClr val="0D1F3C"/>
                </a:solidFill>
                <a:latin typeface="Barlow Condensed" pitchFamily="34" charset="0"/>
                <a:ea typeface="Barlow Condensed" pitchFamily="34" charset="-122"/>
                <a:cs typeface="Barlow Condensed" pitchFamily="34" charset="-120"/>
              </a:rPr>
              <a:t>Consent Manager readiness</a:t>
            </a:r>
            <a:endParaRPr lang="en-US" sz="2700" dirty="0"/>
          </a:p>
        </p:txBody>
      </p:sp>
      <p:pic>
        <p:nvPicPr>
          <p:cNvPr id="10" name="Image 0" descr="C:\code\dpdpa\public\help\consent-manager-readiness.jpg">    </p:cNvPr>
          <p:cNvPicPr>
            <a:picLocks noChangeAspect="1"/>
          </p:cNvPicPr>
          <p:nvPr/>
        </p:nvPicPr>
        <p:blipFill>
          <a:blip r:embed="rId1"/>
          <a:stretch>
            <a:fillRect/>
          </a:stretch>
        </p:blipFill>
        <p:spPr>
          <a:xfrm>
            <a:off x="685800" y="1417320"/>
            <a:ext cx="6309360" cy="3943350"/>
          </a:xfrm>
          <a:prstGeom prst="rect">
            <a:avLst/>
          </a:prstGeom>
        </p:spPr>
      </p:pic>
      <p:sp>
        <p:nvSpPr>
          <p:cNvPr id="11" name="Shape 8"/>
          <p:cNvSpPr/>
          <p:nvPr/>
        </p:nvSpPr>
        <p:spPr>
          <a:xfrm>
            <a:off x="685800" y="1417320"/>
            <a:ext cx="6309360" cy="3943350"/>
          </a:xfrm>
          <a:prstGeom prst="rect">
            <a:avLst/>
          </a:prstGeom>
          <a:ln w="12700">
            <a:solidFill>
              <a:srgbClr val="C5CAD3"/>
            </a:solidFill>
            <a:prstDash val="solid"/>
          </a:ln>
        </p:spPr>
      </p:sp>
      <p:sp>
        <p:nvSpPr>
          <p:cNvPr id="12" name="Text 9"/>
          <p:cNvSpPr/>
          <p:nvPr/>
        </p:nvSpPr>
        <p:spPr>
          <a:xfrm>
            <a:off x="685800" y="5433822"/>
            <a:ext cx="6309360" cy="274320"/>
          </a:xfrm>
          <a:prstGeom prst="rect">
            <a:avLst/>
          </a:prstGeom>
          <a:noFill/>
          <a:ln/>
        </p:spPr>
        <p:txBody>
          <a:bodyPr wrap="square" rtlCol="0" anchor="t"/>
          <a:lstStyle/>
          <a:p>
            <a:pPr indent="0" marL="0">
              <a:buNone/>
            </a:pPr>
            <a:r>
              <a:rPr lang="en-US" sz="1000" b="1" dirty="0">
                <a:solidFill>
                  <a:srgbClr val="5A6474"/>
                </a:solidFill>
                <a:latin typeface="Barlow Condensed" pitchFamily="34" charset="0"/>
                <a:ea typeface="Barlow Condensed" pitchFamily="34" charset="-122"/>
                <a:cs typeface="Barlow Condensed" pitchFamily="34" charset="-120"/>
              </a:rPr>
              <a:t>On screen: </a:t>
            </a:r>
            <a:pPr indent="0" marL="0">
              <a:buNone/>
            </a:pPr>
            <a:r>
              <a:rPr lang="en-US" sz="1000" dirty="0">
                <a:solidFill>
                  <a:srgbClr val="5A6474"/>
                </a:solidFill>
                <a:latin typeface="Barlow" pitchFamily="34" charset="0"/>
                <a:ea typeface="Barlow" pitchFamily="34" charset="-122"/>
                <a:cs typeface="Barlow" pitchFamily="34" charset="-120"/>
              </a:rPr>
              <a:t>/workflows/consent-manager-readiness</a:t>
            </a:r>
            <a:pPr indent="0" marL="0">
              <a:buNone/>
            </a:pPr>
            <a:r>
              <a:rPr lang="en-US" sz="1000" dirty="0">
                <a:solidFill>
                  <a:srgbClr val="12558F"/>
                </a:solidFill>
                <a:latin typeface="Barlow" pitchFamily="34" charset="0"/>
                <a:ea typeface="Barlow" pitchFamily="34" charset="-122"/>
                <a:cs typeface="Barlow" pitchFamily="34" charset="-120"/>
              </a:rPr>
              <a:t>   ·   § 6 (7)–(9) · Rule 4</a:t>
            </a:r>
            <a:endParaRPr lang="en-US" sz="1000" dirty="0"/>
          </a:p>
        </p:txBody>
      </p:sp>
      <p:sp>
        <p:nvSpPr>
          <p:cNvPr id="13" name="Text 10"/>
          <p:cNvSpPr/>
          <p:nvPr/>
        </p:nvSpPr>
        <p:spPr>
          <a:xfrm>
            <a:off x="7406640" y="1417320"/>
            <a:ext cx="4096512" cy="1234440"/>
          </a:xfrm>
          <a:prstGeom prst="roundRect">
            <a:avLst>
              <a:gd name="adj" fmla="val 2963"/>
            </a:avLst>
          </a:prstGeom>
          <a:solidFill>
            <a:srgbClr val="DEEAF8"/>
          </a:solidFill>
          <a:ln/>
        </p:spPr>
        <p:txBody>
          <a:bodyPr wrap="square" lIns="127000" tIns="127000" rIns="127000" bIns="127000" rtlCol="0" anchor="t"/>
          <a:lstStyle/>
          <a:p>
            <a:pPr algn="l" indent="0" marL="0">
              <a:spcAft>
                <a:spcPts val="400"/>
              </a:spcAft>
              <a:buNone/>
            </a:pPr>
            <a:r>
              <a:rPr lang="en-US" sz="1050" b="1" spc="200" kern="0" dirty="0">
                <a:solidFill>
                  <a:srgbClr val="1976D2"/>
                </a:solidFill>
                <a:latin typeface="Barlow Condensed" pitchFamily="34" charset="0"/>
                <a:ea typeface="Barlow Condensed" pitchFamily="34" charset="-122"/>
                <a:cs typeface="Barlow Condensed" pitchFamily="34" charset="-120"/>
              </a:rPr>
              <a:t>THE OBJECTIVE</a:t>
            </a:r>
            <a:endParaRPr lang="en-US" sz="1050" dirty="0"/>
          </a:p>
          <a:p>
            <a:pPr algn="l" indent="0" marL="0">
              <a:buNone/>
            </a:pPr>
            <a:r>
              <a:rPr lang="en-US" sz="1250" dirty="0">
                <a:solidFill>
                  <a:srgbClr val="0D1F3C"/>
                </a:solidFill>
                <a:latin typeface="Barlow" pitchFamily="34" charset="0"/>
                <a:ea typeface="Barlow" pitchFamily="34" charset="-122"/>
                <a:cs typeface="Barlow" pitchFamily="34" charset="-120"/>
              </a:rPr>
              <a:t>Prepare for consents that arrive through registered Consent Manager platforms.</a:t>
            </a:r>
            <a:endParaRPr lang="en-US" sz="1050" dirty="0"/>
          </a:p>
        </p:txBody>
      </p:sp>
      <p:sp>
        <p:nvSpPr>
          <p:cNvPr id="14" name="Text 11"/>
          <p:cNvSpPr/>
          <p:nvPr/>
        </p:nvSpPr>
        <p:spPr>
          <a:xfrm>
            <a:off x="7406640" y="2788920"/>
            <a:ext cx="4096512" cy="3383280"/>
          </a:xfrm>
          <a:prstGeom prst="rect">
            <a:avLst/>
          </a:prstGeom>
          <a:noFill/>
          <a:ln/>
        </p:spPr>
        <p:txBody>
          <a:bodyPr wrap="square" rtlCol="0" anchor="t"/>
          <a:lstStyle/>
          <a:p>
            <a:pPr algn="l" indent="0" marL="0">
              <a:buNone/>
            </a:pPr>
            <a:r>
              <a:rPr lang="en-US" sz="1500" b="1" dirty="0">
                <a:solidFill>
                  <a:srgbClr val="1976D2"/>
                </a:solidFill>
                <a:latin typeface="Barlow Condensed" pitchFamily="34" charset="0"/>
                <a:ea typeface="Barlow Condensed" pitchFamily="34" charset="-122"/>
                <a:cs typeface="Barlow Condensed" pitchFamily="34" charset="-120"/>
              </a:rPr>
              <a:t>1</a:t>
            </a:r>
            <a:pPr algn="l" indent="0" marL="0">
              <a:buNone/>
            </a:pPr>
            <a:r>
              <a:rPr lang="en-US" sz="1150" dirty="0">
                <a:solidFill>
                  <a:srgbClr val="1A1A1A"/>
                </a:solidFill>
                <a:latin typeface="Barlow" pitchFamily="34" charset="0"/>
                <a:ea typeface="Barlow" pitchFamily="34" charset="-122"/>
                <a:cs typeface="Barlow" pitchFamily="34" charset="-120"/>
              </a:rPr>
              <a:t>   Assess whether your systems could receive, act on and honour a consent given through a Consent Manager.</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2</a:t>
            </a:r>
            <a:pPr algn="l" indent="0" marL="0">
              <a:buNone/>
            </a:pPr>
            <a:r>
              <a:rPr lang="en-US" sz="1150" dirty="0">
                <a:solidFill>
                  <a:srgbClr val="1A1A1A"/>
                </a:solidFill>
                <a:latin typeface="Barlow" pitchFamily="34" charset="0"/>
                <a:ea typeface="Barlow" pitchFamily="34" charset="-122"/>
                <a:cs typeface="Barlow" pitchFamily="34" charset="-120"/>
              </a:rPr>
              <a:t>   Grade withdrawal handling — a withdrawal through a Consent Manager must work end to end.</a:t>
            </a:r>
            <a:endParaRPr lang="en-US" sz="1500" dirty="0"/>
          </a:p>
          <a:p>
            <a:pPr algn="l" indent="0" marL="0">
              <a:spcBef>
                <a:spcPts val="800"/>
              </a:spcBef>
              <a:buNone/>
            </a:pPr>
            <a:r>
              <a:rPr lang="en-US" sz="1500" b="1" dirty="0">
                <a:solidFill>
                  <a:srgbClr val="1976D2"/>
                </a:solidFill>
                <a:latin typeface="Barlow Condensed" pitchFamily="34" charset="0"/>
                <a:ea typeface="Barlow Condensed" pitchFamily="34" charset="-122"/>
                <a:cs typeface="Barlow Condensed" pitchFamily="34" charset="-120"/>
              </a:rPr>
              <a:t>3</a:t>
            </a:r>
            <a:pPr algn="l" indent="0" marL="0">
              <a:buNone/>
            </a:pPr>
            <a:r>
              <a:rPr lang="en-US" sz="1150" dirty="0">
                <a:solidFill>
                  <a:srgbClr val="1A1A1A"/>
                </a:solidFill>
                <a:latin typeface="Barlow" pitchFamily="34" charset="0"/>
                <a:ea typeface="Barlow" pitchFamily="34" charset="-122"/>
                <a:cs typeface="Barlow" pitchFamily="34" charset="-120"/>
              </a:rPr>
              <a:t>   Note the gaps; interoperability obligations arrive with the consent-phase dates.</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Barlow Condensed"/>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Barlow"/>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DPDPA Workflow</dc:title>
  <dc:subject>PptxGenJS Presentation</dc:subject>
  <dc:creator>PptxGenJS</dc:creator>
  <cp:lastModifiedBy>PptxGenJS</cp:lastModifiedBy>
  <cp:revision>1</cp:revision>
  <dcterms:created xsi:type="dcterms:W3CDTF">2026-07-12T17:31:19Z</dcterms:created>
  <dcterms:modified xsi:type="dcterms:W3CDTF">2026-07-12T17:31:19Z</dcterms:modified>
</cp:coreProperties>
</file>